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8" r:id="rId2"/>
    <p:sldId id="299" r:id="rId3"/>
    <p:sldId id="284" r:id="rId4"/>
    <p:sldId id="297" r:id="rId5"/>
    <p:sldId id="292" r:id="rId6"/>
    <p:sldId id="293" r:id="rId7"/>
    <p:sldId id="294" r:id="rId8"/>
    <p:sldId id="300" r:id="rId9"/>
    <p:sldId id="29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8EA"/>
          </a:solidFill>
        </a:fill>
      </a:tcStyle>
    </a:wholeTbl>
    <a:band1H>
      <a:tcStyle>
        <a:tcBdr/>
        <a:fill>
          <a:solidFill>
            <a:srgbClr val="CCCED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CED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E3D59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E3D59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E3D59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E3D59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%"/>
            </a:schemeClr>
          </a:solidFill>
        </a:fill>
      </a:tcStyle>
    </a:wholeTbl>
    <a:band1H>
      <a:tcStyle>
        <a:tcBdr/>
        <a:fill>
          <a:solidFill>
            <a:schemeClr val="accent6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%"/>
            </a:schemeClr>
          </a:solidFill>
        </a:fill>
      </a:tcStyle>
    </a:wholeTbl>
    <a:band1H>
      <a:tcStyle>
        <a:tcBdr/>
        <a:fill>
          <a:solidFill>
            <a:schemeClr val="accent2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95" d="100"/>
          <a:sy n="95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presProps" Target="presProps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handoutMaster" Target="handoutMasters/handoutMaster1.xml"/><Relationship Id="rId2" Type="http://purl.oclc.org/ooxml/officeDocument/relationships/slide" Target="slides/slide1.xml"/><Relationship Id="rId16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notesMaster" Target="notesMasters/notesMaster1.xml"/><Relationship Id="rId5" Type="http://purl.oclc.org/ooxml/officeDocument/relationships/slide" Target="slides/slide4.xml"/><Relationship Id="rId15" Type="http://purl.oclc.org/ooxml/officeDocument/relationships/theme" Target="theme/theme1.xml"/><Relationship Id="rId10" Type="http://purl.oclc.org/ooxml/officeDocument/relationships/slide" Target="slides/slide9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795B680-061B-46EE-BAAF-2A484E9C1C6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F1AB0C-6E69-E33E-311D-0A5BC6FF378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CCD1F31-48AA-49B1-95A0-4A17DC1E7BAF}" type="datetime1">
              <a: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20/05/2025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D40946-5F23-2C64-FA5B-ABF27DC0ACD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63FE36-A562-4821-73D4-8644D022BDC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3BE6FF2-4ABD-4299-BBA5-78258AF4D967}" type="slidenum">
              <a:t>‹#›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295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740F67D-05DF-DE8E-3FAF-DD5F4F0CF65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E730C5-2BE8-65D8-906C-36C9DF688A3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1ABD85F-1DC5-4EA3-8E72-E7104CA42327}" type="datetime1">
              <a:rPr lang="fr-FR"/>
              <a:pPr lvl="0"/>
              <a:t>20/05/2025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6C1886EE-5C68-23EE-B249-75CF7DA16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 4">
            <a:extLst>
              <a:ext uri="{FF2B5EF4-FFF2-40B4-BE49-F238E27FC236}">
                <a16:creationId xmlns:a16="http://schemas.microsoft.com/office/drawing/2014/main" id="{51B0CF35-B53F-1634-5764-BC9632C722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226DC-6F72-55AE-A8B1-1E1CBCA3A8B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650A5-E6DD-188D-1A43-97C1A836D2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0B88683-AABE-4C6E-A93C-BF081B2E354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3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C935D-D657-BC1C-0283-7B74EE7BF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DDEFB-0520-5427-AFF1-D46465299D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0CE25C-E1AC-2E7D-D9CE-B5FBF393694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6A7E1B2-006A-451D-BEA8-1836F73B0ADC}" type="slidenum">
              <a:t>1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7FAAFB-95C9-8601-B8D3-3A1CF1DEA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91434-7202-5684-FA3E-012C6101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DB522F-EA29-E93A-433A-89E6B306692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78A2C9A-6F04-4372-8E01-0E4F4561A3F3}" type="slidenum">
              <a:t>3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ED2B82-7360-8391-F9F3-7E428644F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2556A3-75B6-01FC-2889-3B3F652D28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>
                <a:latin typeface="Inter"/>
              </a:rPr>
              <a:t>Notre mission est de vous aider à déchiffrer ces histoires pour prendre des décisions éclairées et optimiser vos performances.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E26417-0F4F-8F4F-C695-217593B5BCC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EC939AD-6F04-4074-8A30-21783317C816}" type="slidenum">
              <a:t>4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105BB-9C45-2D9B-8C25-C39D253D3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62F119-F91A-EC4A-4C4D-96E1C083FB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596B47-3089-931E-4577-AE9B155809C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AFA4F4E-C25C-4A68-A775-EEA1485560E0}" type="slidenum">
              <a:t>5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35DAF5-B390-CADC-1E90-4A9247BE7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B30BA4-68C5-D1C3-E24E-D64F34A511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33D159-0BC9-A338-E0F0-FE482561BFA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5CC0FA9-9D97-401D-A78E-C18F763A0CBF}" type="slidenum">
              <a:t>6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05C041-506C-93EF-72A7-8689DC9C9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BE63E73-1A7C-FCBE-D941-1A69C58E5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6A4D1A-83A8-E7B7-3225-33E242165BD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40187FF-88C9-4DF5-9669-527982281AAD}" type="slidenum">
              <a:t>7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EAFC5E-1B18-A00B-7C3B-3EA58A71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C9C7F7-BEBA-9D21-CCB4-BCE3B3A7D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06DC2C-C8DA-9CB2-5BFE-6A82D66876B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E08DDDC-8F5A-49FA-A744-18F7E2619ADC}" type="slidenum">
              <a:t>8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37016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338800-FC55-D6AE-85F1-4313724FF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674DDC-77D8-99F5-482C-66AC8CE22D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A000A-6CB3-509F-978B-0CA44F9004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BF1D61D-A2AB-4690-9130-B805815A69C4}" type="slidenum">
              <a:t>9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preserve="1">
  <p:cSld name="Diapositive de tit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67D88906-E445-35AF-2CA2-5C34D2A1F6F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804022"/>
          </a:xfrm>
          <a:solidFill>
            <a:srgbClr val="D9D9D9"/>
          </a:solidFill>
        </p:spPr>
        <p:txBody>
          <a:bodyPr tIns="1727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3C92254-98E7-C420-6A27-26C3E3E3B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11048"/>
            <a:ext cx="8991596" cy="1261295"/>
          </a:xfrm>
          <a:solidFill>
            <a:srgbClr val="FFFFFF"/>
          </a:solidFill>
        </p:spPr>
        <p:txBody>
          <a:bodyPr lIns="179999" tIns="359999" rIns="251999" bIns="179999" anchor="t"/>
          <a:lstStyle>
            <a:lvl1pPr algn="r">
              <a:defRPr sz="4000" spc="-300"/>
            </a:lvl1pPr>
          </a:lstStyle>
          <a:p>
            <a:pPr lvl="0"/>
            <a:r>
              <a:rPr lang="fr-FR"/>
              <a:t>Cliquez pour modifier le titre de la présentation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CBA4C07-4FF7-B043-E051-DCFEE608270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Rectangle 12">
            <a:extLst>
              <a:ext uri="{FF2B5EF4-FFF2-40B4-BE49-F238E27FC236}">
                <a16:creationId xmlns:a16="http://schemas.microsoft.com/office/drawing/2014/main" id="{A03D8281-C52B-5E27-BDC7-3F3BB3742545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C3F081AA-C141-FA3D-F2E5-A48CF5161D9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4">
            <a:extLst>
              <a:ext uri="{FF2B5EF4-FFF2-40B4-BE49-F238E27FC236}">
                <a16:creationId xmlns:a16="http://schemas.microsoft.com/office/drawing/2014/main" id="{2FBCCA5A-F6A1-EF81-C16F-C860D4FE90CF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D4DBE-0F68-72D0-98FD-679FC36A423F}"/>
              </a:ext>
            </a:extLst>
          </p:cNvPr>
          <p:cNvSpPr/>
          <p:nvPr/>
        </p:nvSpPr>
        <p:spPr>
          <a:xfrm>
            <a:off x="9780586" y="2698613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635694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1C6F9-E09B-8D14-8352-344F7CB8E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E82D12-2794-4171-3792-CC71B5849F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4A78D79-C561-1229-BC19-B8B0D5CB35D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5471998" cy="4679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F51A10-8810-5E7C-8E1F-52237AE2A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1511247"/>
            <a:ext cx="5472117" cy="4679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95A375FB-C0EA-2E3E-F729-B5969B4FFE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CCABAB46-1B9A-CBE8-D0DD-410D49D1AF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C0AEAC-24E4-4A3C-B6BD-BBA5CAB066F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6588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B769F-9273-E999-3EA9-A8AA5F307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502DB7-5BF3-623D-ABAF-ED48EFAF4C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085FD1D-0465-AA13-CEF5-297C71886AD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3600001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9321CB-FFF4-AEA6-5C5B-A42A12D3BF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01547" y="1511475"/>
            <a:ext cx="360045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8426C3-305E-91D1-B23F-3A32CB1685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71553" y="1511475"/>
            <a:ext cx="360045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883324E9-8FC1-1D02-E78F-3E4964BA54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8" name="Espace réservé du numéro de diapositive 5">
            <a:extLst>
              <a:ext uri="{FF2B5EF4-FFF2-40B4-BE49-F238E27FC236}">
                <a16:creationId xmlns:a16="http://schemas.microsoft.com/office/drawing/2014/main" id="{1279E800-54F8-4743-C7C9-426BE04586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8E1F0-F5F8-4A27-8746-501955F8E1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325074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BF62-F5D7-5739-8A8B-9AA27F72A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8554E0-289C-8B1C-BB40-8838700D54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6DE304B-B74B-5B61-3F36-ED3F7A9C1A0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2159995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D9309F-906F-B456-DAE8-683643F575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26411" y="1511996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83C7F00-96C0-D4F3-68AA-6FC433ACF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1409" y="1511996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96CF7E-C501-EA7B-3C15-5945435320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6416" y="1507534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765C674-4F25-E079-EEFE-3D05497E0A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11413" y="1507534"/>
            <a:ext cx="2160590" cy="46837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00B3C6E0-2A1E-2E7B-2252-15E41CD0D8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10" name="Espace réservé du numéro de diapositive 5">
            <a:extLst>
              <a:ext uri="{FF2B5EF4-FFF2-40B4-BE49-F238E27FC236}">
                <a16:creationId xmlns:a16="http://schemas.microsoft.com/office/drawing/2014/main" id="{0A0D47D8-F4FC-4480-CA66-C72DD9375D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0B51A0-5355-4986-8C22-FB23BF5137C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345675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96845-5A5E-76FE-0D6B-8550707E5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841777-C0C7-332D-DC5D-156523C1F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1F9B2D6E-9435-6026-9C5C-B4C87E403C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 3">
            <a:extLst>
              <a:ext uri="{FF2B5EF4-FFF2-40B4-BE49-F238E27FC236}">
                <a16:creationId xmlns:a16="http://schemas.microsoft.com/office/drawing/2014/main" id="{675E3682-CE87-DECF-1BE4-C685DABC17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23BC02-D930-467B-B527-8D0C79B00D4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6847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FD3388-4DEC-289D-74CC-F815CD960E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502BF1-A157-C49B-2EB0-1EA32CB80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35B782-0390-4B66-A4BD-ABAD6E3B64F9}" type="slidenum">
              <a:t>‹#›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BB80438-CE44-E5DA-3C49-2ED9A91F52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127334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>
  <p:cSld name="Diapositive de séparation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26F3A939-C85C-4458-79FB-A653549B8CA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</a:t>
            </a:r>
            <a:br>
              <a:rPr lang="fr-FR"/>
            </a:br>
            <a:r>
              <a:rPr lang="fr-FR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DFCA423-8145-17B5-73F4-0D8B52CC69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5695" y="2204792"/>
            <a:ext cx="5956301" cy="1943996"/>
          </a:xfrm>
          <a:solidFill>
            <a:srgbClr val="FFFFFF"/>
          </a:solidFill>
        </p:spPr>
        <p:txBody>
          <a:bodyPr lIns="179999" tIns="323999" rIns="251999" bIns="179999" anchor="t"/>
          <a:lstStyle>
            <a:lvl1pPr algn="r">
              <a:defRPr sz="4800" spc="-300"/>
            </a:lvl1pPr>
          </a:lstStyle>
          <a:p>
            <a:pPr lvl="0"/>
            <a:r>
              <a:rPr lang="fr-FR"/>
              <a:t>Cliquez pour modifier le séparateur de section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C5021E6-A12F-BCD6-F93D-3D4213DB0B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5695" y="4148861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179999" tIns="179999" rIns="251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2D89448E-38E3-29DD-4859-01987EADCF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FB8A176-E778-B5C1-2B44-DC357CB4D0A5}"/>
              </a:ext>
            </a:extLst>
          </p:cNvPr>
          <p:cNvSpPr/>
          <p:nvPr/>
        </p:nvSpPr>
        <p:spPr>
          <a:xfrm>
            <a:off x="9780586" y="5247778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2">
            <a:extLst>
              <a:ext uri="{FF2B5EF4-FFF2-40B4-BE49-F238E27FC236}">
                <a16:creationId xmlns:a16="http://schemas.microsoft.com/office/drawing/2014/main" id="{0D139104-2905-6DA6-72A9-8147D8828981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 13">
            <a:extLst>
              <a:ext uri="{FF2B5EF4-FFF2-40B4-BE49-F238E27FC236}">
                <a16:creationId xmlns:a16="http://schemas.microsoft.com/office/drawing/2014/main" id="{307BC4F2-864B-D56F-E4C4-315FD84D0D64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4">
            <a:extLst>
              <a:ext uri="{FF2B5EF4-FFF2-40B4-BE49-F238E27FC236}">
                <a16:creationId xmlns:a16="http://schemas.microsoft.com/office/drawing/2014/main" id="{76BFFBE3-2C91-1404-961C-11FF7D14C77A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Espace réservé du numéro de diapositive 4">
            <a:extLst>
              <a:ext uri="{FF2B5EF4-FFF2-40B4-BE49-F238E27FC236}">
                <a16:creationId xmlns:a16="http://schemas.microsoft.com/office/drawing/2014/main" id="{9146FD9B-6872-5770-8CCE-D8CFF0D217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649CF7-3D3F-4DBD-BBEB-BA6A12DC4A5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4203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>
  <p:cSld name="Diapositive de séparation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96A8E68A-8953-CE32-C0AE-5F587D58A9A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411409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</a:t>
            </a:r>
            <a:br>
              <a:rPr lang="fr-FR"/>
            </a:br>
            <a:r>
              <a:rPr lang="fr-FR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3A0C396-85CE-9C6F-9BD0-969104564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0" y="2156228"/>
            <a:ext cx="5958001" cy="1958397"/>
          </a:xfrm>
          <a:solidFill>
            <a:srgbClr val="FFFFFF"/>
          </a:solidFill>
        </p:spPr>
        <p:txBody>
          <a:bodyPr lIns="251999" tIns="179999" rIns="179999" bIns="179999"/>
          <a:lstStyle>
            <a:lvl1pPr>
              <a:defRPr sz="4800" spc="-300"/>
            </a:lvl1pPr>
          </a:lstStyle>
          <a:p>
            <a:pPr lvl="0"/>
            <a:r>
              <a:rPr lang="fr-FR"/>
              <a:t>Cliquez pour modifier le séparateur de section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965DA03-DF21-D5D0-7783-D3C5A56E03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10758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251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6EE06174-CD4E-9D3F-2765-01F986FB6E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7B72544-09F1-33D8-53B2-FEF89234100A}"/>
              </a:ext>
            </a:extLst>
          </p:cNvPr>
          <p:cNvSpPr/>
          <p:nvPr/>
        </p:nvSpPr>
        <p:spPr>
          <a:xfrm>
            <a:off x="0" y="5209684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2">
            <a:extLst>
              <a:ext uri="{FF2B5EF4-FFF2-40B4-BE49-F238E27FC236}">
                <a16:creationId xmlns:a16="http://schemas.microsoft.com/office/drawing/2014/main" id="{8136D70F-FF42-25F5-080C-5BA70561F1A7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 13">
            <a:extLst>
              <a:ext uri="{FF2B5EF4-FFF2-40B4-BE49-F238E27FC236}">
                <a16:creationId xmlns:a16="http://schemas.microsoft.com/office/drawing/2014/main" id="{A3DED757-C89C-FDB6-1838-B4DC9BA8A52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4">
            <a:extLst>
              <a:ext uri="{FF2B5EF4-FFF2-40B4-BE49-F238E27FC236}">
                <a16:creationId xmlns:a16="http://schemas.microsoft.com/office/drawing/2014/main" id="{D8BFAC7A-13D0-AD12-E11E-911D035D3255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Espace réservé du numéro de diapositive 4">
            <a:extLst>
              <a:ext uri="{FF2B5EF4-FFF2-40B4-BE49-F238E27FC236}">
                <a16:creationId xmlns:a16="http://schemas.microsoft.com/office/drawing/2014/main" id="{6EFF7652-F03E-3762-0632-799DA9FBC1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73EC71-D68E-4640-B2E3-775CDB2F644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0913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2CD19A58-9C26-5F44-D845-A67F72C95FE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6E4F001-0884-AC4A-FB3A-B1D11B9B7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1800" y="3802898"/>
            <a:ext cx="4648196" cy="985000"/>
          </a:xfr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z="3600" spc="-300"/>
            </a:lvl1pPr>
          </a:lstStyle>
          <a:p>
            <a:pPr lvl="0"/>
            <a:r>
              <a:rPr lang="fr-FR"/>
              <a:t>Modifier le titre de la page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74FD2A-2D0C-0E18-F1DB-7B3D6EFB7A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1800" y="4787898"/>
            <a:ext cx="4648196" cy="1162796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33804AA-664A-7943-9C3E-EF6D2193D57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668685"/>
            <a:ext cx="5471998" cy="2999424"/>
          </a:xfrm>
        </p:spPr>
        <p:txBody>
          <a:bodyPr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A899C576-23F3-9F01-DD89-45547E1C4C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F98F6B7F-1AC2-B512-681F-686E0F76F1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345BD7-4B27-48B4-A995-0B4BE6B76938}" type="slidenum">
              <a:t>‹#›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D9653-3060-4B84-63B7-139B2951DF8F}"/>
              </a:ext>
            </a:extLst>
          </p:cNvPr>
          <p:cNvSpPr/>
          <p:nvPr/>
        </p:nvSpPr>
        <p:spPr>
          <a:xfrm>
            <a:off x="9348587" y="3700777"/>
            <a:ext cx="2411409" cy="114821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636429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B5B95743-7BB1-C595-3707-4C0BA8812F0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B546A9-3986-631E-49BC-321ABAECC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097" y="1869792"/>
            <a:ext cx="6641899" cy="1124346"/>
          </a:xfrm>
          <a:solidFill>
            <a:srgbClr val="F2F2F2"/>
          </a:solidFill>
        </p:spPr>
        <p:txBody>
          <a:bodyPr lIns="179999" tIns="179999" rIns="179999" bIns="179999"/>
          <a:lstStyle>
            <a:lvl1pPr>
              <a:defRPr sz="4800" spc="-300"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93A6D6C-5D4F-2A87-D9E1-0DAE9015D5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0D84062-42A7-B6AA-9336-54555C8118E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7EADD3A3-DA92-A815-3C1B-863453BEE0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97A0DB5E-50DB-61B3-7B75-CAC960761C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482498-ED56-45F9-957F-7C8BBD9C1900}" type="slidenum">
              <a:t>‹#›</a:t>
            </a:fld>
            <a:endParaRPr lang="fr-FR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38B44277-9EE1-A586-AEF8-6E6CD550885F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57527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37821-EE96-D180-84B3-3C086D83A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67D14-1B28-FD78-0EBF-EF707C1BB7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e comparaison gauche 1">
            <a:extLst>
              <a:ext uri="{FF2B5EF4-FFF2-40B4-BE49-F238E27FC236}">
                <a16:creationId xmlns:a16="http://schemas.microsoft.com/office/drawing/2014/main" id="{5802B6F8-DB95-669A-66D0-92CFB5B02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999" y="1515837"/>
            <a:ext cx="5471998" cy="359999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501BC89-909B-2FD0-EABC-7F84E7979A9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023667"/>
            <a:ext cx="5471998" cy="41683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comparaison gauche 2">
            <a:extLst>
              <a:ext uri="{FF2B5EF4-FFF2-40B4-BE49-F238E27FC236}">
                <a16:creationId xmlns:a16="http://schemas.microsoft.com/office/drawing/2014/main" id="{616E1B95-4F0C-5A10-E005-133D4A0B0A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996" y="1516358"/>
            <a:ext cx="5471998" cy="358773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8ED19DC7-3607-D697-B047-F51C61D512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2020357"/>
            <a:ext cx="5472117" cy="41708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8101B8-A7E7-3F77-896E-08E823F7AE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9" name="Espace réservé du numéro de diapositive 5">
            <a:extLst>
              <a:ext uri="{FF2B5EF4-FFF2-40B4-BE49-F238E27FC236}">
                <a16:creationId xmlns:a16="http://schemas.microsoft.com/office/drawing/2014/main" id="{3BD77A91-5402-6461-2DE9-B0C37976DA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6C7179-D164-45D7-BB89-55879BD3CC1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8899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E2EEC309-9B90-DC8D-03EF-4240E0C7E2D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88807-7EC8-E440-E3ED-6DC30673ECF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5359398"/>
            <a:ext cx="5664003" cy="565894"/>
          </a:xfr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255EF6-2CAD-962D-4E37-30B4F92221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15BD7A37-3C17-B252-09B8-C63CC60FE4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93F779-CDC8-4857-9E6A-370F08C36750}" type="slidenum">
              <a:t>‹#›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167D7A-ABC8-DC33-CC55-C62595C1A0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4497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>
  <p:cSld name="Merci de votre atten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9C5A248E-68F5-76B6-0C0F-C1672AAD47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102" cy="6804022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E186A10-B2A3-4798-73F4-0857F76A0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8200" y="2798356"/>
            <a:ext cx="3733796" cy="1013685"/>
          </a:xfrm>
          <a:solidFill>
            <a:srgbClr val="FFFFFF"/>
          </a:solidFill>
        </p:spPr>
        <p:txBody>
          <a:bodyPr lIns="107999" tIns="107999" rIns="251999" bIns="179999" anchor="t"/>
          <a:lstStyle>
            <a:lvl1pPr algn="r">
              <a:lnSpc>
                <a:spcPct val="70%"/>
              </a:lnSpc>
              <a:defRPr sz="4000" spc="-300"/>
            </a:lvl1pPr>
          </a:lstStyle>
          <a:p>
            <a:pPr lvl="0"/>
            <a:r>
              <a:rPr lang="fr-FR"/>
              <a:t>Merci de votre attention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8BA24946-AA2F-5C51-249F-0BB82A5D4C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3957706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Nom complet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DD8FD03A-C3D9-B7FA-F596-81CC96FFBD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306723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Numéro de téléphone</a:t>
            </a:r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6D0E8018-78FD-1448-86E0-59B48EF33A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655740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Poignée E-mail ou Réseaux sociaux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A3A4D073-EC53-6AE2-A94B-D39A0CA42E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5004758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Site web de l’entreprise</a:t>
            </a:r>
          </a:p>
        </p:txBody>
      </p:sp>
      <p:sp>
        <p:nvSpPr>
          <p:cNvPr id="8" name="Rectangle 14">
            <a:extLst>
              <a:ext uri="{FF2B5EF4-FFF2-40B4-BE49-F238E27FC236}">
                <a16:creationId xmlns:a16="http://schemas.microsoft.com/office/drawing/2014/main" id="{E38FADE0-4C12-C31E-E42D-7CFAE1BC85F8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3">
            <a:extLst>
              <a:ext uri="{FF2B5EF4-FFF2-40B4-BE49-F238E27FC236}">
                <a16:creationId xmlns:a16="http://schemas.microsoft.com/office/drawing/2014/main" id="{154049B2-ED1D-F25E-F785-2C991FF8758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Rectangle 12">
            <a:extLst>
              <a:ext uri="{FF2B5EF4-FFF2-40B4-BE49-F238E27FC236}">
                <a16:creationId xmlns:a16="http://schemas.microsoft.com/office/drawing/2014/main" id="{54C1E165-B6E9-AB97-DDC7-96D891E10262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Rectangle 7">
            <a:extLst>
              <a:ext uri="{FF2B5EF4-FFF2-40B4-BE49-F238E27FC236}">
                <a16:creationId xmlns:a16="http://schemas.microsoft.com/office/drawing/2014/main" id="{3356EAD3-395F-41A7-6496-80B6A54B302D}"/>
              </a:ext>
            </a:extLst>
          </p:cNvPr>
          <p:cNvSpPr/>
          <p:nvPr/>
        </p:nvSpPr>
        <p:spPr>
          <a:xfrm>
            <a:off x="8458200" y="2685912"/>
            <a:ext cx="3733796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BB01B147-DE04-57FD-AAF8-610D9E7C9E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0246EB-0D82-4ED4-A286-AD8DADBB43E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953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967E9-83E4-FCC3-B333-35E89A43E5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743F01-913B-C5D1-9556-E8ACF5FCB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78205BD-F65F-4DEF-94A8-0CE0629B88F3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2D60341-560B-4256-2CDE-C1B7A6EB47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Espace réservé du numéro de diapositive 4">
            <a:extLst>
              <a:ext uri="{FF2B5EF4-FFF2-40B4-BE49-F238E27FC236}">
                <a16:creationId xmlns:a16="http://schemas.microsoft.com/office/drawing/2014/main" id="{76389171-727D-4ABD-76FC-F81DE27355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A6B4E7-7556-4C22-B84C-62B98DBD311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76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6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theme" Target="../theme/theme1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9351F12-0ABF-7E6A-EA2E-9B0D23E1FF10}"/>
              </a:ext>
            </a:extLst>
          </p:cNvPr>
          <p:cNvSpPr/>
          <p:nvPr/>
        </p:nvSpPr>
        <p:spPr>
          <a:xfrm>
            <a:off x="9780102" y="6371347"/>
            <a:ext cx="1979895" cy="43198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pic>
        <p:nvPicPr>
          <p:cNvPr id="3" name="Image 9">
            <a:extLst>
              <a:ext uri="{FF2B5EF4-FFF2-40B4-BE49-F238E27FC236}">
                <a16:creationId xmlns:a16="http://schemas.microsoft.com/office/drawing/2014/main" id="{BC54467D-E83D-E4A1-FAAA-DB36BCE922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2300" y="6385282"/>
            <a:ext cx="1955490" cy="4041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7">
            <a:extLst>
              <a:ext uri="{FF2B5EF4-FFF2-40B4-BE49-F238E27FC236}">
                <a16:creationId xmlns:a16="http://schemas.microsoft.com/office/drawing/2014/main" id="{F879CCB4-DAE8-4170-559E-8FE7EE20C1F2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5" name="Forme libre : Forme 30">
            <a:extLst>
              <a:ext uri="{FF2B5EF4-FFF2-40B4-BE49-F238E27FC236}">
                <a16:creationId xmlns:a16="http://schemas.microsoft.com/office/drawing/2014/main" id="{D12CE20B-095F-08C8-0F03-5B9913EC2A07}"/>
              </a:ext>
            </a:extLst>
          </p:cNvPr>
          <p:cNvSpPr/>
          <p:nvPr/>
        </p:nvSpPr>
        <p:spPr>
          <a:xfrm>
            <a:off x="0" y="6371347"/>
            <a:ext cx="9780102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780102"/>
              <a:gd name="f7" fmla="val 432000"/>
              <a:gd name="f8" fmla="+- 0 0 -90"/>
              <a:gd name="f9" fmla="*/ f3 1 9780102"/>
              <a:gd name="f10" fmla="*/ f4 1 432000"/>
              <a:gd name="f11" fmla="+- f7 0 f5"/>
              <a:gd name="f12" fmla="+- f6 0 f5"/>
              <a:gd name="f13" fmla="*/ f8 f0 1"/>
              <a:gd name="f14" fmla="*/ f12 1 9780102"/>
              <a:gd name="f15" fmla="*/ f11 1 432000"/>
              <a:gd name="f16" fmla="*/ 0 f12 1"/>
              <a:gd name="f17" fmla="*/ 0 f11 1"/>
              <a:gd name="f18" fmla="*/ 9780102 f12 1"/>
              <a:gd name="f19" fmla="*/ 432000 f11 1"/>
              <a:gd name="f20" fmla="*/ f13 1 f2"/>
              <a:gd name="f21" fmla="*/ f16 1 9780102"/>
              <a:gd name="f22" fmla="*/ f17 1 432000"/>
              <a:gd name="f23" fmla="*/ f18 1 9780102"/>
              <a:gd name="f24" fmla="*/ f19 1 432000"/>
              <a:gd name="f25" fmla="*/ f5 1 f14"/>
              <a:gd name="f26" fmla="*/ f6 1 f14"/>
              <a:gd name="f27" fmla="*/ f5 1 f15"/>
              <a:gd name="f28" fmla="*/ f7 1 f15"/>
              <a:gd name="f29" fmla="+- f20 0 f1"/>
              <a:gd name="f30" fmla="*/ f21 1 f14"/>
              <a:gd name="f31" fmla="*/ f22 1 f15"/>
              <a:gd name="f32" fmla="*/ f23 1 f14"/>
              <a:gd name="f33" fmla="*/ f24 1 f15"/>
              <a:gd name="f34" fmla="*/ f25 f9 1"/>
              <a:gd name="f35" fmla="*/ f26 f9 1"/>
              <a:gd name="f36" fmla="*/ f28 f10 1"/>
              <a:gd name="f37" fmla="*/ f27 f10 1"/>
              <a:gd name="f38" fmla="*/ f30 f9 1"/>
              <a:gd name="f39" fmla="*/ f31 f10 1"/>
              <a:gd name="f40" fmla="*/ f32 f9 1"/>
              <a:gd name="f41" fmla="*/ f33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8" y="f39"/>
              </a:cxn>
              <a:cxn ang="f29">
                <a:pos x="f40" y="f39"/>
              </a:cxn>
              <a:cxn ang="f29">
                <a:pos x="f40" y="f41"/>
              </a:cxn>
              <a:cxn ang="f29">
                <a:pos x="f38" y="f41"/>
              </a:cxn>
            </a:cxnLst>
            <a:rect l="f34" t="f37" r="f35" b="f36"/>
            <a:pathLst>
              <a:path w="9780102" h="4320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16187743-4185-3F44-3E4A-A1E73A2F2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7998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568B9C6-9739-AC00-63C9-FE991F68E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1999" y="1511996"/>
            <a:ext cx="11327998" cy="46792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52300F8-1E6F-1462-EA83-A9777FF78AE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31999" y="6439817"/>
            <a:ext cx="5664003" cy="2950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404040"/>
                </a:solidFill>
                <a:uFillTx/>
                <a:latin typeface="Candara"/>
              </a:defRPr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20482A7-F619-2CB7-C0B4-B5BBD7452A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fld id="{F1A30C34-1678-45D9-8F77-AA845F0A45E9}" type="slidenum">
              <a:t>‹#›</a:t>
            </a:fld>
            <a:endParaRPr lang="fr-FR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E7F3D07-B146-39F9-DEDC-AE3E069947EE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Rectangle 28">
            <a:extLst>
              <a:ext uri="{FF2B5EF4-FFF2-40B4-BE49-F238E27FC236}">
                <a16:creationId xmlns:a16="http://schemas.microsoft.com/office/drawing/2014/main" id="{FA46B24B-DA6F-86CE-DEE0-D6CCD2876A9D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cxnSp>
        <p:nvCxnSpPr>
          <p:cNvPr id="12" name="Connecteur droit 17">
            <a:extLst>
              <a:ext uri="{FF2B5EF4-FFF2-40B4-BE49-F238E27FC236}">
                <a16:creationId xmlns:a16="http://schemas.microsoft.com/office/drawing/2014/main" id="{76048AD1-D022-BEF8-7C9C-94583E7976F6}"/>
              </a:ext>
            </a:extLst>
          </p:cNvPr>
          <p:cNvCxnSpPr/>
          <p:nvPr/>
        </p:nvCxnSpPr>
        <p:spPr>
          <a:xfrm flipH="1">
            <a:off x="0" y="6371347"/>
            <a:ext cx="12191996" cy="0"/>
          </a:xfrm>
          <a:prstGeom prst="straightConnector1">
            <a:avLst/>
          </a:prstGeom>
          <a:noFill/>
          <a:ln w="6345" cap="flat">
            <a:solidFill>
              <a:srgbClr val="F2F2F2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3200" b="1" i="0" u="none" strike="noStrike" kern="1200" cap="none" spc="-150" baseline="0%">
          <a:solidFill>
            <a:srgbClr val="404040"/>
          </a:solidFill>
          <a:uFillTx/>
          <a:latin typeface="Corbel"/>
        </a:defRPr>
      </a:lvl1pPr>
    </p:titleStyle>
    <p:bodyStyle>
      <a:lvl1pPr marL="266703" marR="0" lvl="0" indent="-266703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404040"/>
          </a:solidFill>
          <a:uFillTx/>
          <a:latin typeface="Candara"/>
        </a:defRPr>
      </a:lvl1pPr>
      <a:lvl2pPr marL="542925" marR="0" lvl="1" indent="-276221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404040"/>
          </a:solidFill>
          <a:uFillTx/>
          <a:latin typeface="Candara"/>
        </a:defRPr>
      </a:lvl2pPr>
      <a:lvl3pPr marL="809628" marR="0" lvl="2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3pPr>
      <a:lvl4pPr marL="1076321" marR="0" lvl="3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4pPr>
      <a:lvl5pPr marL="1343025" marR="0" lvl="4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jpe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jpe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purl.oclc.org/ooxml/officeDocument/relationships/image" Target="../media/image10.png"/><Relationship Id="rId3" Type="http://purl.oclc.org/ooxml/officeDocument/relationships/image" Target="../media/image5.png"/><Relationship Id="rId7" Type="http://purl.oclc.org/ooxml/officeDocument/relationships/image" Target="../media/image9.png"/><Relationship Id="rId2" Type="http://purl.oclc.org/ooxml/officeDocument/relationships/notesSlide" Target="../notesSlides/notesSlide2.xml"/><Relationship Id="rId1" Type="http://purl.oclc.org/ooxml/officeDocument/relationships/slideLayout" Target="../slideLayouts/slideLayout6.xml"/><Relationship Id="rId6" Type="http://purl.oclc.org/ooxml/officeDocument/relationships/image" Target="../media/image8.png"/><Relationship Id="rId5" Type="http://purl.oclc.org/ooxml/officeDocument/relationships/image" Target="../media/image7.png"/><Relationship Id="rId4" Type="http://purl.oclc.org/ooxml/officeDocument/relationships/image" Target="../media/image6.png"/><Relationship Id="rId9" Type="http://purl.oclc.org/ooxml/officeDocument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15.png"/><Relationship Id="rId3" Type="http://purl.oclc.org/ooxml/officeDocument/relationships/image" Target="../media/image12.jpeg"/><Relationship Id="rId7" Type="http://schemas.microsoft.com/office/2007/relationships/hdphoto" Target="../media/hdphoto2.wdp"/><Relationship Id="rId2" Type="http://purl.oclc.org/ooxml/officeDocument/relationships/notesSlide" Target="../notesSlides/notesSlide3.xml"/><Relationship Id="rId1" Type="http://purl.oclc.org/ooxml/officeDocument/relationships/slideLayout" Target="../slideLayouts/slideLayout5.xml"/><Relationship Id="rId6" Type="http://purl.oclc.org/ooxml/officeDocument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purl.oclc.org/ooxml/officeDocument/relationships/image" Target="../media/image16.png"/><Relationship Id="rId4" Type="http://purl.oclc.org/ooxml/officeDocument/relationships/image" Target="../media/image1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7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8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7.xml"/><Relationship Id="rId1" Type="http://purl.oclc.org/ooxml/officeDocument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jpeg"/><Relationship Id="rId7" Type="http://purl.oclc.org/ooxml/officeDocument/relationships/image" Target="../media/image23.svg"/><Relationship Id="rId12" Type="http://purl.oclc.org/ooxml/officeDocument/relationships/image" Target="../media/image28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11" Type="http://purl.oclc.org/ooxml/officeDocument/relationships/image" Target="../media/image27.svg"/><Relationship Id="rId5" Type="http://purl.oclc.org/ooxml/officeDocument/relationships/image" Target="../media/image21.sv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sv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1" descr="Mains rassemblées en cercle">
            <a:extLst>
              <a:ext uri="{FF2B5EF4-FFF2-40B4-BE49-F238E27FC236}">
                <a16:creationId xmlns:a16="http://schemas.microsoft.com/office/drawing/2014/main" id="{326C1A66-D2D4-25A7-69C7-A36C35CCC6E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586" cy="6804022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CE5B8EF-FAB0-7B0A-175F-949DCC3BD94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215999"/>
          <a:lstStyle/>
          <a:p>
            <a:pPr lvl="0"/>
            <a:r>
              <a:rPr lang="fr-FR" sz="6000"/>
              <a:t>SQL &amp; Power BI Solution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9D781F1-B1D8-362B-7888-F88ACCE68B1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/>
          <a:p>
            <a:pPr marL="0" lvl="0" indent="0" algn="r">
              <a:buNone/>
            </a:pPr>
            <a:r>
              <a:rPr lang="fr-FR" dirty="0" err="1">
                <a:solidFill>
                  <a:srgbClr val="FFFFFF"/>
                </a:solidFill>
              </a:rPr>
              <a:t>Toys</a:t>
            </a:r>
            <a:r>
              <a:rPr lang="fr-FR" dirty="0">
                <a:solidFill>
                  <a:srgbClr val="FFFFFF"/>
                </a:solidFill>
              </a:rPr>
              <a:t> and </a:t>
            </a:r>
            <a:r>
              <a:rPr lang="fr-FR" dirty="0" err="1">
                <a:solidFill>
                  <a:srgbClr val="FFFFFF"/>
                </a:solidFill>
              </a:rPr>
              <a:t>Models</a:t>
            </a:r>
            <a:r>
              <a:rPr lang="fr-FR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359E0441-86D3-BBBC-666D-904260B5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546" y="4155088"/>
            <a:ext cx="1955490" cy="4041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66F0D817-7E21-100D-0AAF-8C47F7EDEA97}"/>
              </a:ext>
            </a:extLst>
          </p:cNvPr>
          <p:cNvSpPr txBox="1">
            <a:spLocks/>
          </p:cNvSpPr>
          <p:nvPr/>
        </p:nvSpPr>
        <p:spPr>
          <a:xfrm>
            <a:off x="432000" y="2795686"/>
            <a:ext cx="5472000" cy="29994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Exploration et recommandations 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Base de donnée existante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Tableau de bord dynamique hebdomadaire 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ysClr val="windowText" lastClr="000000">
                    <a:lumMod val="75%"/>
                    <a:lumOff val="25%"/>
                  </a:sysClr>
                </a:solidFill>
                <a:latin typeface="Candara"/>
              </a:rPr>
              <a:t>Prise de décision</a:t>
            </a:r>
            <a:endParaRPr kumimoji="0" lang="fr-FR" sz="1800" b="0" i="0" u="none" strike="noStrike" kern="1200" cap="none" spc="0" normalizeH="0" baseline="0%" noProof="0" dirty="0">
              <a:ln>
                <a:noFill/>
              </a:ln>
              <a:solidFill>
                <a:sysClr val="windowText" lastClr="000000">
                  <a:lumMod val="75%"/>
                  <a:lumOff val="25%"/>
                </a:sysClr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20" name="Espace réservé d’image 8" descr="Mains sur un téléphone portable">
            <a:extLst>
              <a:ext uri="{FF2B5EF4-FFF2-40B4-BE49-F238E27FC236}">
                <a16:creationId xmlns:a16="http://schemas.microsoft.com/office/drawing/2014/main" id="{4BDDE7BA-1AA9-CBAD-DF57-81EF9C9AAA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-1"/>
            <a:ext cx="6096000" cy="6371351"/>
          </a:xfrm>
          <a:prstGeom prst="rect">
            <a:avLst/>
          </a:prstGeom>
          <a:solidFill>
            <a:srgbClr val="FFFFFF">
              <a:lumMod val="95%"/>
            </a:srgbClr>
          </a:solidFill>
        </p:spPr>
      </p:pic>
      <p:sp>
        <p:nvSpPr>
          <p:cNvPr id="21" name="Rectangle 20" descr="Bloc d’accentuation">
            <a:extLst>
              <a:ext uri="{FF2B5EF4-FFF2-40B4-BE49-F238E27FC236}">
                <a16:creationId xmlns:a16="http://schemas.microsoft.com/office/drawing/2014/main" id="{9CDC14AE-729A-526D-7D05-10A1A00A0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rgbClr val="25C6E3"/>
          </a:solidFill>
          <a:ln w="12700" cap="flat" cmpd="sng" algn="ctr">
            <a:noFill/>
            <a:prstDash val="solid"/>
            <a:miter lim="800%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%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29CC4BE-E464-ADCC-8CB6-5E48FB50E0CE}"/>
              </a:ext>
            </a:extLst>
          </p:cNvPr>
          <p:cNvSpPr txBox="1">
            <a:spLocks/>
          </p:cNvSpPr>
          <p:nvPr/>
        </p:nvSpPr>
        <p:spPr>
          <a:xfrm>
            <a:off x="7111800" y="3802899"/>
            <a:ext cx="4648200" cy="985000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b="1" kern="1200" spc="-300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%"/>
              </a:lnSpc>
              <a:spcBef>
                <a:spcPct val="0%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30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Vue d’ensemble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C0C6FA8D-9BC8-2332-6DE0-5EE6E8219494}"/>
              </a:ext>
            </a:extLst>
          </p:cNvPr>
          <p:cNvSpPr txBox="1">
            <a:spLocks/>
          </p:cNvSpPr>
          <p:nvPr/>
        </p:nvSpPr>
        <p:spPr>
          <a:xfrm>
            <a:off x="7111800" y="4787900"/>
            <a:ext cx="4648200" cy="1162800"/>
          </a:xfrm>
          <a:prstGeom prst="rect">
            <a:avLst/>
          </a:prstGeom>
          <a:solidFill>
            <a:sysClr val="windowText" lastClr="000000">
              <a:alpha val="80%"/>
            </a:sys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FFFFFF"/>
                </a:solidFill>
                <a:latin typeface="Candara"/>
              </a:rPr>
              <a:t>Création de tableau de bord</a:t>
            </a:r>
            <a:br>
              <a:rPr lang="fr-FR" dirty="0">
                <a:solidFill>
                  <a:srgbClr val="FFFFFF"/>
                </a:solidFill>
                <a:latin typeface="Candara"/>
              </a:rPr>
            </a:br>
            <a:r>
              <a:rPr lang="fr-FR" dirty="0">
                <a:solidFill>
                  <a:srgbClr val="FFFFFF"/>
                </a:solidFill>
                <a:latin typeface="Candara"/>
              </a:rPr>
              <a:t>dynamique actualisable quotidiennement</a:t>
            </a:r>
            <a:endParaRPr kumimoji="0" lang="fr-FR" sz="1800" b="0" i="0" u="none" strike="noStrike" kern="1200" cap="none" spc="0" normalizeH="0" baseline="0%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5" name="Espace réservé du numéro de diapositive 7">
            <a:extLst>
              <a:ext uri="{FF2B5EF4-FFF2-40B4-BE49-F238E27FC236}">
                <a16:creationId xmlns:a16="http://schemas.microsoft.com/office/drawing/2014/main" id="{E2722D4E-85F4-0467-6C68-6489F3FB870B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84F420B-1E4E-460D-A56B-33201DFDDCE7}" type="slidenum">
              <a:rPr/>
              <a:t>2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C903B55-B386-FD10-1A62-078D1E44A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%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.001%" b="3.066%"/>
          <a:stretch/>
        </p:blipFill>
        <p:spPr>
          <a:xfrm>
            <a:off x="1014930" y="241288"/>
            <a:ext cx="4235116" cy="3078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66536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70407-9C2F-C9B5-FF29-9A66D43E10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Organigramme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17BC68-A782-E58F-39C5-B3EFBFF528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/>
          <a:p>
            <a:pPr marL="0" lvl="0" indent="0">
              <a:buNone/>
            </a:pPr>
            <a:r>
              <a:rPr lang="fr-FR"/>
              <a:t>Equipe projet au service de vos données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2140DBAD-3FCF-6CB4-727C-A259BB0E5B17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84F420B-1E4E-460D-A56B-33201DFDDCE7}" type="slidenum">
              <a:rPr/>
              <a:t>3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1016A51-1246-BC49-A686-99472B07AE7D}"/>
              </a:ext>
            </a:extLst>
          </p:cNvPr>
          <p:cNvGrpSpPr/>
          <p:nvPr/>
        </p:nvGrpSpPr>
        <p:grpSpPr>
          <a:xfrm>
            <a:off x="77833" y="1471664"/>
            <a:ext cx="12036338" cy="3660487"/>
            <a:chOff x="77833" y="1471664"/>
            <a:chExt cx="12036338" cy="3660487"/>
          </a:xfrm>
        </p:grpSpPr>
        <p:grpSp>
          <p:nvGrpSpPr>
            <p:cNvPr id="5" name="Groupe 49">
              <a:extLst>
                <a:ext uri="{FF2B5EF4-FFF2-40B4-BE49-F238E27FC236}">
                  <a16:creationId xmlns:a16="http://schemas.microsoft.com/office/drawing/2014/main" id="{20C9EDE9-493D-6149-0C40-428BB5C5565B}"/>
                </a:ext>
              </a:extLst>
            </p:cNvPr>
            <p:cNvGrpSpPr/>
            <p:nvPr/>
          </p:nvGrpSpPr>
          <p:grpSpPr>
            <a:xfrm>
              <a:off x="77833" y="1471664"/>
              <a:ext cx="12036338" cy="3660487"/>
              <a:chOff x="77833" y="1471664"/>
              <a:chExt cx="12036338" cy="3660487"/>
            </a:xfrm>
          </p:grpSpPr>
          <p:pic>
            <p:nvPicPr>
              <p:cNvPr id="6" name="Image 39">
                <a:extLst>
                  <a:ext uri="{FF2B5EF4-FFF2-40B4-BE49-F238E27FC236}">
                    <a16:creationId xmlns:a16="http://schemas.microsoft.com/office/drawing/2014/main" id="{1DD41F26-7133-AF73-10B5-096B720C8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9577" y="4350248"/>
                <a:ext cx="559146" cy="78190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grpSp>
            <p:nvGrpSpPr>
              <p:cNvPr id="7" name="Groupe 48">
                <a:extLst>
                  <a:ext uri="{FF2B5EF4-FFF2-40B4-BE49-F238E27FC236}">
                    <a16:creationId xmlns:a16="http://schemas.microsoft.com/office/drawing/2014/main" id="{C2048CE3-710D-9160-15B3-58FDB1CA6501}"/>
                  </a:ext>
                </a:extLst>
              </p:cNvPr>
              <p:cNvGrpSpPr/>
              <p:nvPr/>
            </p:nvGrpSpPr>
            <p:grpSpPr>
              <a:xfrm>
                <a:off x="77833" y="1471664"/>
                <a:ext cx="12036338" cy="3658997"/>
                <a:chOff x="77833" y="1471664"/>
                <a:chExt cx="12036338" cy="3658997"/>
              </a:xfrm>
            </p:grpSpPr>
            <p:grpSp>
              <p:nvGrpSpPr>
                <p:cNvPr id="8" name="Groupe 47">
                  <a:extLst>
                    <a:ext uri="{FF2B5EF4-FFF2-40B4-BE49-F238E27FC236}">
                      <a16:creationId xmlns:a16="http://schemas.microsoft.com/office/drawing/2014/main" id="{64BF832F-902D-8FCE-9308-65358ADE9760}"/>
                    </a:ext>
                  </a:extLst>
                </p:cNvPr>
                <p:cNvGrpSpPr/>
                <p:nvPr/>
              </p:nvGrpSpPr>
              <p:grpSpPr>
                <a:xfrm>
                  <a:off x="77833" y="1471664"/>
                  <a:ext cx="12036338" cy="3658997"/>
                  <a:chOff x="77833" y="1471664"/>
                  <a:chExt cx="12036338" cy="3658997"/>
                </a:xfrm>
              </p:grpSpPr>
              <p:grpSp>
                <p:nvGrpSpPr>
                  <p:cNvPr id="9" name="Groupe 46">
                    <a:extLst>
                      <a:ext uri="{FF2B5EF4-FFF2-40B4-BE49-F238E27FC236}">
                        <a16:creationId xmlns:a16="http://schemas.microsoft.com/office/drawing/2014/main" id="{785B1D07-9FDD-A01C-02E3-71694A26BEAA}"/>
                      </a:ext>
                    </a:extLst>
                  </p:cNvPr>
                  <p:cNvGrpSpPr/>
                  <p:nvPr/>
                </p:nvGrpSpPr>
                <p:grpSpPr>
                  <a:xfrm>
                    <a:off x="77833" y="1471664"/>
                    <a:ext cx="12036338" cy="3658997"/>
                    <a:chOff x="77833" y="1471664"/>
                    <a:chExt cx="12036338" cy="3658997"/>
                  </a:xfrm>
                </p:grpSpPr>
                <p:grpSp>
                  <p:nvGrpSpPr>
                    <p:cNvPr id="10" name="Groupe 36">
                      <a:extLst>
                        <a:ext uri="{FF2B5EF4-FFF2-40B4-BE49-F238E27FC236}">
                          <a16:creationId xmlns:a16="http://schemas.microsoft.com/office/drawing/2014/main" id="{3B213AAC-20AA-EEEC-FC4E-9F2D8574FC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504" y="1471664"/>
                      <a:ext cx="11751667" cy="3658997"/>
                      <a:chOff x="362504" y="1471664"/>
                      <a:chExt cx="11751667" cy="3658997"/>
                    </a:xfrm>
                  </p:grpSpPr>
                  <p:pic>
                    <p:nvPicPr>
                      <p:cNvPr id="11" name="Image 38">
                        <a:extLst>
                          <a:ext uri="{FF2B5EF4-FFF2-40B4-BE49-F238E27FC236}">
                            <a16:creationId xmlns:a16="http://schemas.microsoft.com/office/drawing/2014/main" id="{E1C3B878-72C0-4ACC-3BB3-2E06DEB8C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0531" y="1473703"/>
                        <a:ext cx="774670" cy="777240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  <p:cxnSp>
                    <p:nvCxnSpPr>
                      <p:cNvPr id="12" name="Connecteur droit 96">
                        <a:extLst>
                          <a:ext uri="{FF2B5EF4-FFF2-40B4-BE49-F238E27FC236}">
                            <a16:creationId xmlns:a16="http://schemas.microsoft.com/office/drawing/2014/main" id="{0FB34343-461B-1E75-DAE6-CFF62C0707B1}"/>
                          </a:ext>
                        </a:extLst>
                      </p:cNvPr>
                      <p:cNvCxnSpPr>
                        <a:endCxn id="18" idx="0"/>
                      </p:cNvCxnSpPr>
                      <p:nvPr/>
                    </p:nvCxnSpPr>
                    <p:spPr>
                      <a:xfrm>
                        <a:off x="3746653" y="3943212"/>
                        <a:ext cx="4641" cy="410209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3" name="Connecteur droit 103">
                        <a:extLst>
                          <a:ext uri="{FF2B5EF4-FFF2-40B4-BE49-F238E27FC236}">
                            <a16:creationId xmlns:a16="http://schemas.microsoft.com/office/drawing/2014/main" id="{73ED8B48-4DAB-EF8D-A723-9B46C68A792F}"/>
                          </a:ext>
                        </a:extLst>
                      </p:cNvPr>
                      <p:cNvCxnSpPr>
                        <a:cxnSpLocks/>
                        <a:endCxn id="16" idx="1"/>
                      </p:cNvCxnSpPr>
                      <p:nvPr/>
                    </p:nvCxnSpPr>
                    <p:spPr>
                      <a:xfrm flipH="1">
                        <a:off x="5067704" y="2816551"/>
                        <a:ext cx="1049055" cy="2781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4" name="Connecteur droit 200">
                        <a:extLst>
                          <a:ext uri="{FF2B5EF4-FFF2-40B4-BE49-F238E27FC236}">
                            <a16:creationId xmlns:a16="http://schemas.microsoft.com/office/drawing/2014/main" id="{7A24BCC6-2A16-43D9-0E30-CBE0D7E7EB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20106" y="2248904"/>
                        <a:ext cx="0" cy="169430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sp>
                    <p:nvSpPr>
                      <p:cNvPr id="15" name="Forme libre : Forme 72">
                        <a:extLst>
                          <a:ext uri="{FF2B5EF4-FFF2-40B4-BE49-F238E27FC236}">
                            <a16:creationId xmlns:a16="http://schemas.microsoft.com/office/drawing/2014/main" id="{72008998-9F1B-E19A-5B23-52A7AFF0F0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87139" y="1471664"/>
                        <a:ext cx="1463040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6044"/>
                          <a:gd name="f16" fmla="val 69824"/>
                          <a:gd name="f17" fmla="val 769006"/>
                          <a:gd name="f18" fmla="val 246911"/>
                          <a:gd name="f19" fmla="val 732768"/>
                          <a:gd name="f20" fmla="val 380123"/>
                          <a:gd name="f21" fmla="val 576081"/>
                          <a:gd name="f22" fmla="val 388281"/>
                          <a:gd name="f23" fmla="val 200481"/>
                          <a:gd name="f24" fmla="val 43794"/>
                          <a:gd name="f25" fmla="val 7556"/>
                          <a:gd name="f26" fmla="val 518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6044 f30 1"/>
                          <a:gd name="f44" fmla="*/ 69824 f31 1"/>
                          <a:gd name="f45" fmla="*/ 769006 f30 1"/>
                          <a:gd name="f46" fmla="*/ 380123 f31 1"/>
                          <a:gd name="f47" fmla="*/ 388281 f30 1"/>
                          <a:gd name="f48" fmla="*/ 7556 f30 1"/>
                          <a:gd name="f49" fmla="*/ 518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EEBF7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5715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1" i="0" u="none" strike="noStrike" kern="1200" cap="none" spc="0" baseline="0%" dirty="0">
                            <a:solidFill>
                              <a:srgbClr val="1F4E79"/>
                            </a:solidFill>
                            <a:uFillTx/>
                            <a:latin typeface="Calibri"/>
                          </a:rPr>
                          <a:t>RAMI GAALOUL</a:t>
                        </a:r>
                      </a:p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900" b="0" i="0" u="none" strike="noStrike" kern="1200" cap="none" spc="0" baseline="0%" dirty="0">
                            <a:solidFill>
                              <a:srgbClr val="000000"/>
                            </a:solidFill>
                            <a:uFillTx/>
                            <a:latin typeface="Calibri"/>
                          </a:rPr>
                          <a:t>CEO</a:t>
                        </a:r>
                      </a:p>
                    </p:txBody>
                  </p:sp>
                  <p:sp>
                    <p:nvSpPr>
                      <p:cNvPr id="16" name="Forme libre : Forme 78">
                        <a:extLst>
                          <a:ext uri="{FF2B5EF4-FFF2-40B4-BE49-F238E27FC236}">
                            <a16:creationId xmlns:a16="http://schemas.microsoft.com/office/drawing/2014/main" id="{D5AA716E-A9A1-EFE8-817D-7E1C0C8C7D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4664" y="2430712"/>
                        <a:ext cx="1463040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6045"/>
                          <a:gd name="f16" fmla="val 69824"/>
                          <a:gd name="f17" fmla="val 769006"/>
                          <a:gd name="f18" fmla="val 246911"/>
                          <a:gd name="f19" fmla="val 732768"/>
                          <a:gd name="f20" fmla="val 380123"/>
                          <a:gd name="f21" fmla="val 576081"/>
                          <a:gd name="f22" fmla="val 388281"/>
                          <a:gd name="f23" fmla="val 200481"/>
                          <a:gd name="f24" fmla="val 43794"/>
                          <a:gd name="f25" fmla="val 7556"/>
                          <a:gd name="f26" fmla="val 518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6045 f30 1"/>
                          <a:gd name="f44" fmla="*/ 69824 f31 1"/>
                          <a:gd name="f45" fmla="*/ 769006 f30 1"/>
                          <a:gd name="f46" fmla="*/ 380123 f31 1"/>
                          <a:gd name="f47" fmla="*/ 388281 f30 1"/>
                          <a:gd name="f48" fmla="*/ 7556 f30 1"/>
                          <a:gd name="f49" fmla="*/ 518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EEBF7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1" i="0" u="none" strike="noStrike" kern="1200" cap="none" spc="0" baseline="0%" dirty="0">
                            <a:solidFill>
                              <a:srgbClr val="1F4E79"/>
                            </a:solidFill>
                            <a:uFillTx/>
                            <a:latin typeface="Calibri"/>
                          </a:rPr>
                          <a:t>YANN FLOQUET</a:t>
                        </a:r>
                      </a:p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900" b="0" i="0" u="none" strike="noStrike" kern="1200" cap="none" spc="0" baseline="0%" dirty="0">
                            <a:solidFill>
                              <a:srgbClr val="000000"/>
                            </a:solidFill>
                            <a:uFillTx/>
                            <a:latin typeface="Calibri"/>
                          </a:rPr>
                          <a:t>Assistant exécutif</a:t>
                        </a:r>
                      </a:p>
                    </p:txBody>
                  </p:sp>
                  <p:sp>
                    <p:nvSpPr>
                      <p:cNvPr id="17" name="Forme libre : Forme 134">
                        <a:extLst>
                          <a:ext uri="{FF2B5EF4-FFF2-40B4-BE49-F238E27FC236}">
                            <a16:creationId xmlns:a16="http://schemas.microsoft.com/office/drawing/2014/main" id="{B3068476-F64E-E39C-D820-87CE86531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504" y="4320640"/>
                        <a:ext cx="1872874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PEDRO RICARDO  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Ressources Humaines</a:t>
                        </a:r>
                      </a:p>
                    </p:txBody>
                  </p:sp>
                  <p:sp>
                    <p:nvSpPr>
                      <p:cNvPr id="18" name="Forme libre : Forme 134">
                        <a:extLst>
                          <a:ext uri="{FF2B5EF4-FFF2-40B4-BE49-F238E27FC236}">
                            <a16:creationId xmlns:a16="http://schemas.microsoft.com/office/drawing/2014/main" id="{410362EB-C6F9-A7C5-60E3-F340AFD08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7506" y="4353421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FABIANO TARANTINO</a:t>
                        </a: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Ventes</a:t>
                        </a:r>
                      </a:p>
                    </p:txBody>
                  </p:sp>
                  <p:pic>
                    <p:nvPicPr>
                      <p:cNvPr id="19" name="Image 40">
                        <a:extLst>
                          <a:ext uri="{FF2B5EF4-FFF2-40B4-BE49-F238E27FC236}">
                            <a16:creationId xmlns:a16="http://schemas.microsoft.com/office/drawing/2014/main" id="{826724C8-6A3B-7B45-647C-159D986445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0979" y="2429212"/>
                        <a:ext cx="774679" cy="774679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  <p:sp>
                    <p:nvSpPr>
                      <p:cNvPr id="20" name="Forme libre : Forme 134">
                        <a:extLst>
                          <a:ext uri="{FF2B5EF4-FFF2-40B4-BE49-F238E27FC236}">
                            <a16:creationId xmlns:a16="http://schemas.microsoft.com/office/drawing/2014/main" id="{B64445BA-1CBC-FC32-FEA2-C908653F70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6596" y="4320640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BENJAMIN CARACO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Finance</a:t>
                        </a:r>
                      </a:p>
                    </p:txBody>
                  </p:sp>
                  <p:cxnSp>
                    <p:nvCxnSpPr>
                      <p:cNvPr id="21" name="Connecteur droit 49">
                        <a:extLst>
                          <a:ext uri="{FF2B5EF4-FFF2-40B4-BE49-F238E27FC236}">
                            <a16:creationId xmlns:a16="http://schemas.microsoft.com/office/drawing/2014/main" id="{B743E0A9-6B1C-458C-8B25-120206A2D336}"/>
                          </a:ext>
                        </a:extLst>
                      </p:cNvPr>
                      <p:cNvCxnSpPr>
                        <a:endCxn id="25" idx="0"/>
                      </p:cNvCxnSpPr>
                      <p:nvPr/>
                    </p:nvCxnSpPr>
                    <p:spPr>
                      <a:xfrm flipH="1">
                        <a:off x="8690681" y="3943212"/>
                        <a:ext cx="5" cy="370945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2" name="Connecteur droit 50">
                        <a:extLst>
                          <a:ext uri="{FF2B5EF4-FFF2-40B4-BE49-F238E27FC236}">
                            <a16:creationId xmlns:a16="http://schemas.microsoft.com/office/drawing/2014/main" id="{4C903C92-846B-C1BF-0059-53A177BA8C8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288252" y="3934370"/>
                        <a:ext cx="9867501" cy="25347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3" name="Connecteur droit 57">
                        <a:extLst>
                          <a:ext uri="{FF2B5EF4-FFF2-40B4-BE49-F238E27FC236}">
                            <a16:creationId xmlns:a16="http://schemas.microsoft.com/office/drawing/2014/main" id="{716F5E6D-1C88-2551-CF11-3D80CBF4C6C6}"/>
                          </a:ext>
                        </a:extLst>
                      </p:cNvPr>
                      <p:cNvCxnSpPr>
                        <a:endCxn id="20" idx="0"/>
                      </p:cNvCxnSpPr>
                      <p:nvPr/>
                    </p:nvCxnSpPr>
                    <p:spPr>
                      <a:xfrm>
                        <a:off x="11155753" y="3943212"/>
                        <a:ext cx="4627" cy="37742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4" name="Connecteur droit 67">
                        <a:extLst>
                          <a:ext uri="{FF2B5EF4-FFF2-40B4-BE49-F238E27FC236}">
                            <a16:creationId xmlns:a16="http://schemas.microsoft.com/office/drawing/2014/main" id="{D5B33262-6751-C68E-7888-93E21D862181}"/>
                          </a:ext>
                        </a:extLst>
                      </p:cNvPr>
                      <p:cNvCxnSpPr>
                        <a:endCxn id="17" idx="0"/>
                      </p:cNvCxnSpPr>
                      <p:nvPr/>
                    </p:nvCxnSpPr>
                    <p:spPr>
                      <a:xfrm>
                        <a:off x="1298941" y="3943212"/>
                        <a:ext cx="0" cy="37742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sp>
                    <p:nvSpPr>
                      <p:cNvPr id="25" name="Forme libre : Forme 134">
                        <a:extLst>
                          <a:ext uri="{FF2B5EF4-FFF2-40B4-BE49-F238E27FC236}">
                            <a16:creationId xmlns:a16="http://schemas.microsoft.com/office/drawing/2014/main" id="{F8C15EC1-9747-5C26-4CD7-2C352D69A4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893" y="4314157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LANCELOT GAUTHIER</a:t>
                        </a:r>
                      </a:p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Logistique</a:t>
                        </a:r>
                      </a:p>
                    </p:txBody>
                  </p:sp>
                  <p:sp>
                    <p:nvSpPr>
                      <p:cNvPr id="26" name="Forme libre : Forme 134">
                        <a:extLst>
                          <a:ext uri="{FF2B5EF4-FFF2-40B4-BE49-F238E27FC236}">
                            <a16:creationId xmlns:a16="http://schemas.microsoft.com/office/drawing/2014/main" id="{41634A40-CD1D-93A6-9D80-07F2D38F8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67200" y="4353421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GUILLAUME MORANGE  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Ventes</a:t>
                        </a:r>
                      </a:p>
                    </p:txBody>
                  </p:sp>
                  <p:cxnSp>
                    <p:nvCxnSpPr>
                      <p:cNvPr id="27" name="Connecteur droit 153">
                        <a:extLst>
                          <a:ext uri="{FF2B5EF4-FFF2-40B4-BE49-F238E27FC236}">
                            <a16:creationId xmlns:a16="http://schemas.microsoft.com/office/drawing/2014/main" id="{7258DB5C-04BC-ACB7-E30F-1A0B618F9DF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116759" y="3959717"/>
                        <a:ext cx="3347" cy="393704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</p:grpSp>
                <p:pic>
                  <p:nvPicPr>
                    <p:cNvPr id="28" name="Image 45">
                      <a:extLst>
                        <a:ext uri="{FF2B5EF4-FFF2-40B4-BE49-F238E27FC236}">
                          <a16:creationId xmlns:a16="http://schemas.microsoft.com/office/drawing/2014/main" id="{43D6E0B5-E7F2-7710-95BE-536D8400B3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7833" y="4322048"/>
                      <a:ext cx="762051" cy="781903"/>
                    </a:xfrm>
                    <a:prstGeom prst="rect">
                      <a:avLst/>
                    </a:prstGeom>
                    <a:noFill/>
                    <a:ln cap="flat">
                      <a:noFill/>
                    </a:ln>
                  </p:spPr>
                </p:pic>
              </p:grpSp>
              <p:pic>
                <p:nvPicPr>
                  <p:cNvPr id="29" name="Image 43">
                    <a:extLst>
                      <a:ext uri="{FF2B5EF4-FFF2-40B4-BE49-F238E27FC236}">
                        <a16:creationId xmlns:a16="http://schemas.microsoft.com/office/drawing/2014/main" id="{EC5D0C3C-E742-DA15-2754-C6172353B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75686" y="4312173"/>
                    <a:ext cx="746571" cy="781903"/>
                  </a:xfrm>
                  <a:prstGeom prst="rect">
                    <a:avLst/>
                  </a:prstGeom>
                  <a:noFill/>
                  <a:ln cap="flat">
                    <a:noFill/>
                  </a:ln>
                </p:spPr>
              </p:pic>
            </p:grpSp>
            <p:pic>
              <p:nvPicPr>
                <p:cNvPr id="30" name="Image 41">
                  <a:extLst>
                    <a:ext uri="{FF2B5EF4-FFF2-40B4-BE49-F238E27FC236}">
                      <a16:creationId xmlns:a16="http://schemas.microsoft.com/office/drawing/2014/main" id="{2440075E-4236-FD23-AFE5-02D304405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20933" y="4348758"/>
                  <a:ext cx="732964" cy="78190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583CAC4-0E1E-DA37-CF53-2B88ED52B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2850" y="4322057"/>
              <a:ext cx="746571" cy="77582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3" descr="Main écrivant sur un pense-bête">
            <a:extLst>
              <a:ext uri="{FF2B5EF4-FFF2-40B4-BE49-F238E27FC236}">
                <a16:creationId xmlns:a16="http://schemas.microsoft.com/office/drawing/2014/main" id="{E6F58BFB-B2BB-20E5-1859-E8C7A66220E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096003" cy="6371347"/>
          </a:xfrm>
          <a:solidFill>
            <a:srgbClr val="F2F2F2"/>
          </a:solidFill>
        </p:spPr>
      </p:pic>
      <p:sp>
        <p:nvSpPr>
          <p:cNvPr id="3" name="Rectangle 19" descr="Bloc d’accentuation">
            <a:extLst>
              <a:ext uri="{FF2B5EF4-FFF2-40B4-BE49-F238E27FC236}">
                <a16:creationId xmlns:a16="http://schemas.microsoft.com/office/drawing/2014/main" id="{103311DA-59CE-491A-972F-19A0524E464F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1A92A2F-386C-3D76-B049-F2FC344C638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6000"/>
              <a:t>Notre promesse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3BBA645E-2DE2-3222-C761-24E10A4AD8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/>
          <a:p>
            <a:pPr marL="0" lvl="0" indent="0">
              <a:buNone/>
            </a:pPr>
            <a:r>
              <a:rPr lang="fr-FR" dirty="0">
                <a:solidFill>
                  <a:srgbClr val="FFFFFF"/>
                </a:solidFill>
              </a:rPr>
              <a:t>Transformer vos données en décisions stratégiques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11674D0-43E1-35D1-4C71-3F4327533D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8254" y="3949911"/>
            <a:ext cx="5551706" cy="1776014"/>
          </a:xfrm>
        </p:spPr>
        <p:txBody>
          <a:bodyPr/>
          <a:lstStyle/>
          <a:p>
            <a:pPr lvl="0"/>
            <a:r>
              <a:rPr lang="fr-FR" dirty="0"/>
              <a:t>Expertise en analyse de données</a:t>
            </a:r>
          </a:p>
          <a:p>
            <a:pPr lvl="0"/>
            <a:r>
              <a:rPr lang="fr-FR" dirty="0"/>
              <a:t>Visualisations interactives, dynamique et en temps réel</a:t>
            </a:r>
          </a:p>
          <a:p>
            <a:pPr lvl="0"/>
            <a:r>
              <a:rPr lang="fr-FR" dirty="0"/>
              <a:t>Solutions personnalisées</a:t>
            </a:r>
          </a:p>
          <a:p>
            <a:pPr lvl="0"/>
            <a:r>
              <a:rPr lang="fr-FR" dirty="0"/>
              <a:t>Amélioration continue</a:t>
            </a:r>
          </a:p>
          <a:p>
            <a:pPr lvl="0"/>
            <a:r>
              <a:rPr lang="fr-FR" dirty="0"/>
              <a:t>Support et formation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62D7F30-0533-8EC1-821B-178897708F72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9C8F3FD-1940-434E-9F8C-4ADCD1B9671D}" type="slidenum">
              <a:rPr/>
              <a:t>4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536BE9-9EFC-8D3A-0473-DBD3E0BA3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%" b="90%" l="10%" r="90%">
                        <a14:foregroundMark x1="47.075%" y1="40.714%" x2="47.075%" y2="40.714%"/>
                        <a14:foregroundMark x1="53.482%" y1="41.429%" x2="52.368%" y2="42.143%"/>
                        <a14:foregroundMark x1="55.432%" y1="43.571%" x2="52.368%" y2="40.714%"/>
                        <a14:foregroundMark x1="45.125%" y1="44.286%" x2="45.404%" y2="48.571%"/>
                        <a14:foregroundMark x1="55.71%" y1="47.143%" x2="56.267%" y2="55%"/>
                        <a14:foregroundMark x1="60.724%" y1="43.571%" x2="61.281%" y2="56.429%"/>
                        <a14:foregroundMark x1="61.003%" y1="34.286%" x2="61.003%" y2="34.286%"/>
                        <a14:foregroundMark x1="66.295%" y1="45%" x2="66.295%" y2="45%"/>
                        <a14:foregroundMark x1="74.095%" y1="41.429%" x2="74.095%" y2="41.429%"/>
                        <a14:foregroundMark x1="72.423%" y1="42.855%" x2="72.423%" y2="43.571%"/>
                        <a14:foregroundMark x1="32.869%" y1="43.571%" x2="32.869%" y2="43.571%"/>
                        <a14:foregroundMark x1="21.17%" y1="30.714%" x2="37.326%" y2="60.714%"/>
                        <a14:foregroundMark x1="72.145%" y1="48.571%" x2="72.145%" y2="48.571%"/>
                        <a14:foregroundMark x1="71.866%" y1="54.286%" x2="71.866%" y2="54.286%"/>
                        <a14:foregroundMark x1="65.46%" y1="53.571%" x2="65.46%" y2="53.571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.89%" t="12.196%" r="15.642%" b="15.267%"/>
          <a:stretch/>
        </p:blipFill>
        <p:spPr>
          <a:xfrm>
            <a:off x="10407927" y="632177"/>
            <a:ext cx="1514098" cy="5992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208CD-162F-1596-0D3B-3C99BF7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.889%" b="98.667%" l="1.778%" r="98.667%">
                        <a14:foregroundMark x1="28%" y1="7.556%" x2="28%" y2="7.556%"/>
                        <a14:foregroundMark x1="16.444%" y1="4.889%" x2="16.444%" y2="4.889%"/>
                        <a14:foregroundMark x1="34.667%" y1="18.221%" x2="34.667%" y2="18.221%"/>
                        <a14:foregroundMark x1="92.444%" y1="67.556%" x2="92.444%" y2="67.556%"/>
                        <a14:foregroundMark x1="96.889%" y1="82.222%" x2="96.889%" y2="82.222%"/>
                        <a14:foregroundMark x1="49.778%" y1="68%" x2="49.778%" y2="68%"/>
                        <a14:foregroundMark x1="45.778%" y1="82.667%" x2="45.778%" y2="82.667%"/>
                        <a14:foregroundMark x1="39.556%" y1="89.333%" x2="39.556%" y2="89.333%"/>
                        <a14:foregroundMark x1="56%" y1="90.667%" x2="56%" y2="90.667%"/>
                        <a14:foregroundMark x1="46.222%" y1="94.222%" x2="46.222%" y2="94.222%"/>
                        <a14:foregroundMark x1="39.556%" y1="98.667%" x2="39.556%" y2="98.667%"/>
                        <a14:foregroundMark x1="20.444%" y1="91.556%" x2="20.444%" y2="91.556%"/>
                        <a14:foregroundMark x1="2.222%" y1="82.667%" x2="2.222%" y2="82.667%"/>
                        <a14:foregroundMark x1="70.667%" y1="81.777%" x2="70.667%" y2="81.777%"/>
                        <a14:foregroundMark x1="79.556%" y1="84%" x2="79.556%" y2="84%"/>
                        <a14:foregroundMark x1="96.444%" y1="92%" x2="96.444%" y2="92%"/>
                        <a14:foregroundMark x1="98.667%" y1="95.111%" x2="97.333%" y2="93.777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10" y="569105"/>
            <a:ext cx="725432" cy="7254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939B2F-C8BA-2FF6-941F-7D3B01B15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%" b="90%" l="10%" r="90%">
                        <a14:foregroundMark x1="14.222%" y1="10.713%" x2="14.222%" y2="10.713%"/>
                        <a14:foregroundMark x1="12.889%" y1="62.946%" x2="12.889%" y2="62.946%"/>
                        <a14:foregroundMark x1="28%" y1="63.393%" x2="28%" y2="63.393%"/>
                        <a14:foregroundMark x1="44%" y1="62.946%" x2="44%" y2="62.946%"/>
                        <a14:foregroundMark x1="61.333%" y1="62.053%" x2="61.333%" y2="62.053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41" y="570718"/>
            <a:ext cx="725431" cy="7222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C9E5C3-5319-B2A2-817B-872B21B56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%" b="90%" l="10%" r="90%">
                        <a14:foregroundMark x1="37.5%" y1="43.875%" x2="37.5%" y2="43.875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80" y="485017"/>
            <a:ext cx="893609" cy="893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0" descr="Bureau sur lequel se trouvent un ordinateur, un téléphone, des livres, etc.">
            <a:extLst>
              <a:ext uri="{FF2B5EF4-FFF2-40B4-BE49-F238E27FC236}">
                <a16:creationId xmlns:a16="http://schemas.microsoft.com/office/drawing/2014/main" id="{9778CF2C-0972-D3F5-BD6E-6157880D01A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586" cy="6371347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21A8029-1552-B0CD-4396-7EA60C1580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179999"/>
          <a:lstStyle/>
          <a:p>
            <a:pPr lvl="0"/>
            <a:r>
              <a:rPr lang="fr-FR" sz="6000" dirty="0"/>
              <a:t>Présentation visuels Power BI</a:t>
            </a: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C9847B8-1B9E-9029-19B1-534FC93C11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5695" y="4148861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179999" tIns="179999" rIns="251999" bIns="179999"/>
          <a:lstStyle/>
          <a:p>
            <a:pPr marL="0" lvl="0" indent="0" algn="r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DF7086-B034-FAC3-4121-E6F5ABFB41C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CF1EE26-7F6C-4B33-BC86-F01672C63215}" type="slidenum">
              <a:rPr/>
              <a:t>5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38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22" descr="Femme souriante en train d’utiliser un ordinateur portable">
            <a:extLst>
              <a:ext uri="{FF2B5EF4-FFF2-40B4-BE49-F238E27FC236}">
                <a16:creationId xmlns:a16="http://schemas.microsoft.com/office/drawing/2014/main" id="{C2C732BC-CB00-E6D0-8DB4-D7E8B6F7B3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411409" y="0"/>
            <a:ext cx="9780586" cy="6371347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AA633D2-51CF-FE98-2196-B0E85232BE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0" y="2156228"/>
            <a:ext cx="4903598" cy="1958397"/>
          </a:xfrm>
        </p:spPr>
        <p:txBody>
          <a:bodyPr/>
          <a:lstStyle/>
          <a:p>
            <a:pPr lvl="0"/>
            <a:r>
              <a:rPr lang="fr-FR" sz="5400" dirty="0"/>
              <a:t>Conclusion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6A34C55E-CAFA-3025-D8C1-777DD254F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10758"/>
            <a:ext cx="4902198" cy="1100562"/>
          </a:xfrm>
          <a:solidFill>
            <a:srgbClr val="000000">
              <a:alpha val="80%"/>
            </a:srgbClr>
          </a:solidFill>
        </p:spPr>
        <p:txBody>
          <a:bodyPr lIns="251999" tIns="179999" rIns="179999" bIns="179999"/>
          <a:lstStyle/>
          <a:p>
            <a:pPr marL="0" lv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99B4E1-5B6B-BF55-A036-5E392F6D12E0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A359FAE-4A13-440F-A7EF-6AE485B3D0A9}" type="slidenum">
              <a:rPr/>
              <a:t>6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EE364-557F-6D86-21DC-5F741E483F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Recommandations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8D5EF6-C969-3309-A71A-8605B03B4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fr-FR" dirty="0"/>
              <a:t>Maximiser les gains, diminuer les risques 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45063919-1B00-E833-A1DC-2DC9D1944B91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7DE9899-53A5-4F21-AAC4-FB582B8C1FA9}" type="slidenum">
              <a:rPr/>
              <a:t>7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graphicFrame>
        <p:nvGraphicFramePr>
          <p:cNvPr id="19" name="Tableau 19">
            <a:extLst>
              <a:ext uri="{FF2B5EF4-FFF2-40B4-BE49-F238E27FC236}">
                <a16:creationId xmlns:a16="http://schemas.microsoft.com/office/drawing/2014/main" id="{3DD034F9-AA71-ECB4-DEF8-D6E3F3EA4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1004"/>
              </p:ext>
            </p:extLst>
          </p:nvPr>
        </p:nvGraphicFramePr>
        <p:xfrm>
          <a:off x="431797" y="1450792"/>
          <a:ext cx="11273212" cy="3511825"/>
        </p:xfrm>
        <a:graphic>
          <a:graphicData uri="http://purl.oclc.org/ooxml/drawingml/table">
            <a:tbl>
              <a:tblPr firstRow="1" bandRow="1">
                <a:tableStyleId>{21E4AEA4-8DFA-4A89-87EB-49C32662AFE0}</a:tableStyleId>
              </a:tblPr>
              <a:tblGrid>
                <a:gridCol w="2818303">
                  <a:extLst>
                    <a:ext uri="{9D8B030D-6E8A-4147-A177-3AD203B41FA5}">
                      <a16:colId xmlns:a16="http://schemas.microsoft.com/office/drawing/2014/main" val="264620830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3596500412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2251948948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770807982"/>
                    </a:ext>
                  </a:extLst>
                </a:gridCol>
              </a:tblGrid>
              <a:tr h="66465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Ressources humaines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Logistique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Finance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567994"/>
                  </a:ext>
                </a:extLst>
              </a:tr>
              <a:tr h="681941">
                <a:tc>
                  <a:txBody>
                    <a:bodyPr/>
                    <a:lstStyle/>
                    <a:p>
                      <a:r>
                        <a:rPr lang="fr-FR" sz="1600" dirty="0"/>
                        <a:t>Analyser les performances commerciales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Renforcer « </a:t>
                      </a:r>
                      <a:r>
                        <a:rPr lang="fr-FR" sz="1600" dirty="0" err="1"/>
                        <a:t>classic</a:t>
                      </a:r>
                      <a:r>
                        <a:rPr lang="fr-FR" sz="1600" dirty="0"/>
                        <a:t> cars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Anticiper l’écoulement des 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Revoir la limite de crédit des clients dormants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537256"/>
                  </a:ext>
                </a:extLst>
              </a:tr>
              <a:tr h="658594">
                <a:tc>
                  <a:txBody>
                    <a:bodyPr/>
                    <a:lstStyle/>
                    <a:p>
                      <a:r>
                        <a:rPr lang="fr-FR" sz="1600" dirty="0"/>
                        <a:t>Attribuer les clients sans représentant 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Gérer volatilité &amp;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Répartir les stocks par pays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Fidéliser le top 5 des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12245"/>
                  </a:ext>
                </a:extLst>
              </a:tr>
              <a:tr h="681941">
                <a:tc>
                  <a:txBody>
                    <a:bodyPr/>
                    <a:lstStyle/>
                    <a:p>
                      <a:r>
                        <a:rPr lang="fr-FR" sz="1600" dirty="0"/>
                        <a:t>Evaluer le besoin de représentant commercial par région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Atténuer le risque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Etudier les commandes en attente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Ajouter numéro de commande lors des paiements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78973"/>
                  </a:ext>
                </a:extLst>
              </a:tr>
              <a:tr h="683677">
                <a:tc>
                  <a:txBody>
                    <a:bodyPr/>
                    <a:lstStyle/>
                    <a:p>
                      <a:r>
                        <a:rPr lang="fr-FR" sz="1600" dirty="0"/>
                        <a:t>Analyser la situation au Japon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Poursuivre le travail marketing avant les fêtes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919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D9DB2-A8DC-9B11-65BA-6202D4277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Pour aller plus loin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2FA14D-B891-F9FA-9C62-F87586BCD4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331649"/>
            <a:ext cx="11339510" cy="3124941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kern="1200" dirty="0">
                <a:solidFill>
                  <a:srgbClr val="000000"/>
                </a:solidFill>
                <a:effectLst/>
              </a:rPr>
              <a:t>Ajuster les tableaux de bord interactifs avec vos retours</a:t>
            </a:r>
            <a:endParaRPr lang="fr-FR" sz="1800" b="0" i="0" u="none" strike="noStrike" dirty="0">
              <a:effectLst/>
            </a:endParaRP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effectLst/>
              </a:rPr>
              <a:t>Approfondir l’analyse et identifier les causes racines</a:t>
            </a: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Création de graphique corrélations</a:t>
            </a:r>
            <a:r>
              <a:rPr lang="fr-FR" sz="1800" dirty="0">
                <a:solidFill>
                  <a:srgbClr val="000000"/>
                </a:solidFill>
              </a:rPr>
              <a:t>/causalités</a:t>
            </a:r>
            <a:endParaRPr lang="fr-FR" sz="1800" b="0" i="0" u="none" strike="noStrike" dirty="0">
              <a:effectLst/>
            </a:endParaRP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dirty="0"/>
              <a:t>D</a:t>
            </a:r>
            <a:r>
              <a:rPr lang="fr-FR" sz="1800" b="0" i="0" u="none" strike="noStrike" dirty="0">
                <a:effectLst/>
              </a:rPr>
              <a:t>évelopper des modèles prédictifs et améliorer les prévisions</a:t>
            </a: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Explorer </a:t>
            </a:r>
            <a:r>
              <a:rPr lang="fr-FR" sz="1800" dirty="0">
                <a:solidFill>
                  <a:srgbClr val="000000"/>
                </a:solidFill>
              </a:rPr>
              <a:t>les revenus pendant les mois creux </a:t>
            </a:r>
            <a:endParaRPr lang="fr-FR" sz="1800" b="0" i="0" u="none" strike="noStrike" dirty="0">
              <a:effectLst/>
            </a:endParaRPr>
          </a:p>
          <a:p>
            <a:pPr marL="561972" lvl="2" indent="-285750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kern="1200" dirty="0">
                <a:solidFill>
                  <a:srgbClr val="000000"/>
                </a:solidFill>
                <a:effectLst/>
              </a:rPr>
              <a:t>Segmenter les données</a:t>
            </a:r>
          </a:p>
          <a:p>
            <a:pPr marL="561972" lvl="2" indent="-285750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rgbClr val="000000"/>
                </a:solidFill>
              </a:rPr>
              <a:t>Soutenir la mise en œuvre et former vos équipes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24BE522-1F18-9165-3AFB-92293D5323A4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F73ED95-FA81-492F-AEA4-347A985E9D40}" type="slidenum">
              <a:rPr/>
              <a:t>8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27834407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31" descr="Mains en train d’applaudir">
            <a:extLst>
              <a:ext uri="{FF2B5EF4-FFF2-40B4-BE49-F238E27FC236}">
                <a16:creationId xmlns:a16="http://schemas.microsoft.com/office/drawing/2014/main" id="{825CE3E1-B19F-E103-3BE5-84F60E4698C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102" cy="6804022"/>
          </a:xfrm>
          <a:solidFill>
            <a:srgbClr val="D9D9D9"/>
          </a:solidFill>
        </p:spPr>
      </p:pic>
      <p:sp>
        <p:nvSpPr>
          <p:cNvPr id="3" name="Titre 13">
            <a:extLst>
              <a:ext uri="{FF2B5EF4-FFF2-40B4-BE49-F238E27FC236}">
                <a16:creationId xmlns:a16="http://schemas.microsoft.com/office/drawing/2014/main" id="{7CC6A890-BB0F-58BE-5D2B-17869D2A6F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Merci de votre attention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1A1700-62F8-978B-7411-C902CB569B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3957706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 dirty="0">
                <a:solidFill>
                  <a:srgbClr val="FFFFFF"/>
                </a:solidFill>
              </a:rPr>
              <a:t>5analitycs</a:t>
            </a:r>
          </a:p>
        </p:txBody>
      </p:sp>
      <p:pic>
        <p:nvPicPr>
          <p:cNvPr id="5" name="Graphisme 7" descr="Utilisateur" title="Icône - Nom du présentateur">
            <a:extLst>
              <a:ext uri="{FF2B5EF4-FFF2-40B4-BE49-F238E27FC236}">
                <a16:creationId xmlns:a16="http://schemas.microsoft.com/office/drawing/2014/main" id="{7571160C-F6D6-4A69-8CFF-02CE8FA7A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4" y="4006653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003C77D5-E069-64B1-79B4-BD538A66FE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306723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 dirty="0">
                <a:solidFill>
                  <a:srgbClr val="FFFFFF"/>
                </a:solidFill>
              </a:rPr>
              <a:t>+33 7 77 77 77 77</a:t>
            </a:r>
          </a:p>
        </p:txBody>
      </p:sp>
      <p:pic>
        <p:nvPicPr>
          <p:cNvPr id="7" name="Graphisme 9" descr="Smartphone" title="Icône - Numéro de téléphone du présentateur">
            <a:extLst>
              <a:ext uri="{FF2B5EF4-FFF2-40B4-BE49-F238E27FC236}">
                <a16:creationId xmlns:a16="http://schemas.microsoft.com/office/drawing/2014/main" id="{8F1EE785-093C-6A8A-6DC7-F605B7895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5494" y="4355104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B4A0E0D-7A28-1DA0-85B0-6B7573E392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655740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>
                <a:solidFill>
                  <a:srgbClr val="FFFFFF"/>
                </a:solidFill>
              </a:rPr>
              <a:t>contact@</a:t>
            </a:r>
            <a:r>
              <a:rPr lang="fr-FR" dirty="0">
                <a:solidFill>
                  <a:srgbClr val="FFFFFF"/>
                </a:solidFill>
              </a:rPr>
              <a:t>5analitycs.com</a:t>
            </a:r>
          </a:p>
        </p:txBody>
      </p:sp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F7FBD02A-BC9E-38F2-AEA3-54500FA2C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5494" y="4703554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E319E9E1-364E-80E5-3F1A-E27315BCD9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5004758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 dirty="0">
                <a:solidFill>
                  <a:srgbClr val="FFFFFF"/>
                </a:solidFill>
              </a:rPr>
              <a:t>www.5analitycs.com</a:t>
            </a:r>
          </a:p>
        </p:txBody>
      </p:sp>
      <p:pic>
        <p:nvPicPr>
          <p:cNvPr id="11" name="Graphisme 10" descr="Lien">
            <a:extLst>
              <a:ext uri="{FF2B5EF4-FFF2-40B4-BE49-F238E27FC236}">
                <a16:creationId xmlns:a16="http://schemas.microsoft.com/office/drawing/2014/main" id="{DE91FE2E-78D3-1A5D-9286-C92FEC9FE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6" y="5040767"/>
            <a:ext cx="244784" cy="2447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7543621-0076-6D5B-66F7-FF94B8DA980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C56E2B5-C17C-4713-B142-EFD6E1CC24E7}" type="slidenum">
              <a:rPr/>
              <a:t>9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4544D04-937C-73DC-97BD-797F2BB21D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.306%" t="15.793%" r="4.346%" b="16.124%"/>
          <a:stretch/>
        </p:blipFill>
        <p:spPr>
          <a:xfrm>
            <a:off x="10138299" y="239050"/>
            <a:ext cx="1804653" cy="21581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purl.oclc.org/ooxml/drawingml/main" name="Personnalis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Présentation%20professionnelle%20percutante</Template>
  <TotalTime>1060</TotalTime>
  <Words>311</Words>
  <Application>Microsoft Office PowerPoint</Application>
  <PresentationFormat>Widescreen</PresentationFormat>
  <Paragraphs>79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Candara</vt:lpstr>
      <vt:lpstr>Corbel</vt:lpstr>
      <vt:lpstr>Courier New</vt:lpstr>
      <vt:lpstr>Inter</vt:lpstr>
      <vt:lpstr>Times New Roman</vt:lpstr>
      <vt:lpstr>Personnalisé</vt:lpstr>
      <vt:lpstr>SQL &amp; Power BI Solution</vt:lpstr>
      <vt:lpstr>PowerPoint Presentation</vt:lpstr>
      <vt:lpstr>Organigramme</vt:lpstr>
      <vt:lpstr>Notre promesse</vt:lpstr>
      <vt:lpstr>Présentation visuels Power BI</vt:lpstr>
      <vt:lpstr>Conclusion</vt:lpstr>
      <vt:lpstr>Recommandations</vt:lpstr>
      <vt:lpstr>Pour aller plus loin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&amp; Power BI Solution</dc:title>
  <dc:creator>Benjamin Caraco</dc:creator>
  <cp:lastModifiedBy>Ricardo Andrade</cp:lastModifiedBy>
  <cp:revision>24</cp:revision>
  <dcterms:created xsi:type="dcterms:W3CDTF">2025-04-13T13:49:12Z</dcterms:created>
  <dcterms:modified xsi:type="dcterms:W3CDTF">2025-05-20T11:48:14Z</dcterms:modified>
</cp:coreProperties>
</file>